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0"/>
  </p:notesMasterIdLst>
  <p:sldIdLst>
    <p:sldId id="260" r:id="rId2"/>
    <p:sldId id="261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5" r:id="rId12"/>
    <p:sldId id="277" r:id="rId13"/>
    <p:sldId id="278" r:id="rId14"/>
    <p:sldId id="274" r:id="rId15"/>
    <p:sldId id="262" r:id="rId16"/>
    <p:sldId id="279" r:id="rId17"/>
    <p:sldId id="280" r:id="rId18"/>
    <p:sldId id="281" r:id="rId19"/>
  </p:sldIdLst>
  <p:sldSz cx="12192000" cy="6858000"/>
  <p:notesSz cx="6858000" cy="9144000"/>
  <p:embeddedFontLst>
    <p:embeddedFont>
      <p:font typeface="08서울한강체 M" panose="02020603020101020101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08서울한강체 L" panose="02020603020101020101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272C"/>
    <a:srgbClr val="E3172F"/>
    <a:srgbClr val="E6E6E6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8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D2574-5E87-4506-AB1E-EF6E478392D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B38E5-0CA4-4D17-A22C-4A51330378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220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근거리  </a:t>
            </a:r>
            <a:r>
              <a:rPr lang="en-US" altLang="ko-KR" dirty="0" smtClean="0"/>
              <a:t>h 100 d 10</a:t>
            </a:r>
          </a:p>
          <a:p>
            <a:r>
              <a:rPr lang="ko-KR" altLang="en-US" dirty="0" smtClean="0"/>
              <a:t>원거리 </a:t>
            </a:r>
            <a:r>
              <a:rPr lang="en-US" altLang="ko-KR" dirty="0" smtClean="0"/>
              <a:t>h 75  d 20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근거리 </a:t>
            </a:r>
            <a:r>
              <a:rPr lang="en-US" altLang="ko-KR" dirty="0" smtClean="0"/>
              <a:t>h 70 d 10</a:t>
            </a:r>
          </a:p>
          <a:p>
            <a:r>
              <a:rPr lang="ko-KR" altLang="en-US" dirty="0" smtClean="0"/>
              <a:t>원거리 </a:t>
            </a:r>
            <a:r>
              <a:rPr lang="en-US" altLang="ko-KR" dirty="0" smtClean="0"/>
              <a:t>h 50 d 20</a:t>
            </a:r>
          </a:p>
          <a:p>
            <a:r>
              <a:rPr lang="ko-KR" altLang="en-US" dirty="0" smtClean="0"/>
              <a:t>중        </a:t>
            </a:r>
            <a:r>
              <a:rPr lang="en-US" altLang="ko-KR" dirty="0" smtClean="0"/>
              <a:t>h 200 d 30</a:t>
            </a:r>
          </a:p>
          <a:p>
            <a:r>
              <a:rPr lang="ko-KR" altLang="en-US" dirty="0" smtClean="0"/>
              <a:t>보       </a:t>
            </a:r>
            <a:r>
              <a:rPr lang="en-US" altLang="ko-KR" dirty="0" smtClean="0"/>
              <a:t>h 400 d 50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플레이어 </a:t>
            </a: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w      d   h</a:t>
            </a:r>
          </a:p>
          <a:p>
            <a:r>
              <a:rPr lang="en-US" altLang="ko-KR" dirty="0" smtClean="0"/>
              <a:t>  0.5   0.5    1.5 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유닛 </a:t>
            </a:r>
          </a:p>
          <a:p>
            <a:r>
              <a:rPr lang="en-US" altLang="ko-KR" dirty="0" smtClean="0"/>
              <a:t>w d   h</a:t>
            </a:r>
          </a:p>
          <a:p>
            <a:r>
              <a:rPr lang="en-US" altLang="ko-KR" dirty="0" smtClean="0"/>
              <a:t>0.25   0.25   0.5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중간 보스</a:t>
            </a:r>
          </a:p>
          <a:p>
            <a:r>
              <a:rPr lang="en-US" altLang="ko-KR" dirty="0" smtClean="0"/>
              <a:t>0.6  0.6  2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보스 </a:t>
            </a: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1.2  1.2  3 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포탑</a:t>
            </a:r>
            <a:endParaRPr lang="ko-KR" altLang="en-US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1  1    3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75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29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294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45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0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9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112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0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86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54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9BF0B-04AF-44BE-8B9C-CFA74D4B37F7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55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oit.co.kr/survey/report/index/193996/2" TargetMode="External"/><Relationship Id="rId2" Type="http://schemas.openxmlformats.org/officeDocument/2006/relationships/hyperlink" Target="https://www.vintageisthenewold.com/game-pedia/what-genre-of-game-are-the-most-profitable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gamedeveloper.com/blogs/3-years-of-astroneer-live-a-marketing-comms-post-mortem" TargetMode="External"/><Relationship Id="rId4" Type="http://schemas.openxmlformats.org/officeDocument/2006/relationships/hyperlink" Target="https://web.archive.org/web/20220804165535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282068"/>
            <a:ext cx="12192000" cy="2575932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586" y="1706601"/>
            <a:ext cx="53447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Do Not Disturb</a:t>
            </a:r>
            <a:endParaRPr lang="ko-KR" altLang="en-US" sz="6000" dirty="0">
              <a:solidFill>
                <a:srgbClr val="A2272C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45122" y="5570034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ko-KR" sz="2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2017180002 </a:t>
            </a:r>
            <a:r>
              <a:rPr lang="ko-KR" altLang="en-US" sz="2400" dirty="0" err="1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고선우</a:t>
            </a:r>
            <a:endParaRPr lang="en-US" altLang="ko-KR" sz="2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algn="r">
              <a:defRPr/>
            </a:pPr>
            <a:r>
              <a:rPr lang="en-US" altLang="ko-KR" sz="2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2020184015 </a:t>
            </a:r>
            <a:r>
              <a:rPr lang="ko-KR" altLang="en-US" sz="2400" dirty="0" err="1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박가현</a:t>
            </a:r>
            <a:endParaRPr lang="en-US" altLang="ko-KR" sz="2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algn="r">
              <a:defRPr/>
            </a:pPr>
            <a:r>
              <a:rPr lang="en-US" altLang="ko-KR" sz="2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2020184025 </a:t>
            </a:r>
            <a:r>
              <a:rPr lang="ko-KR" altLang="en-US" sz="2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이승희</a:t>
            </a:r>
            <a:endParaRPr lang="en-US" altLang="ko-KR" sz="2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7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개발 환경</a:t>
            </a:r>
            <a:endParaRPr lang="ko-KR" altLang="en-US" sz="2400" dirty="0">
              <a:solidFill>
                <a:srgbClr val="A2272C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pic>
        <p:nvPicPr>
          <p:cNvPr id="14" name="그림 13" descr="Swit - Google Play 앱">
            <a:extLst>
              <a:ext uri="{FF2B5EF4-FFF2-40B4-BE49-F238E27FC236}">
                <a16:creationId xmlns:a16="http://schemas.microsoft.com/office/drawing/2014/main" id="{A33C1349-E6F7-A6B0-C481-1E5CF8F1B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34" y="4180958"/>
            <a:ext cx="1277545" cy="1263658"/>
          </a:xfrm>
          <a:prstGeom prst="rect">
            <a:avLst/>
          </a:prstGeom>
        </p:spPr>
      </p:pic>
      <p:pic>
        <p:nvPicPr>
          <p:cNvPr id="15" name="Picture 2" descr="i0.wp.com/d15haboszopus7.cloudfront.net/wp-cont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974" y="4392775"/>
            <a:ext cx="949677" cy="94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cdn.discordapp.com/attachments/1124642447922827336/1168172392170922004/mf4PMrVqvy9KVUQAAAAASUVORK5CYII.png?ex=6550cc51&amp;is=653e5751&amp;hm=960c21fd45c1af4e93c402b439d31f5b70b5c5b3f3dda7a021e80394fc6de043&amp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51" y="4333751"/>
            <a:ext cx="1008701" cy="100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887687" y="5278390"/>
            <a:ext cx="13964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3Ds Max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84697" y="5342452"/>
            <a:ext cx="1155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GitHub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147303" y="1722920"/>
            <a:ext cx="1629960" cy="1805216"/>
            <a:chOff x="4970345" y="1662163"/>
            <a:chExt cx="939577" cy="104060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DAA2B23-A0BF-449A-B421-78EFB7039076}"/>
                </a:ext>
              </a:extLst>
            </p:cNvPr>
            <p:cNvSpPr/>
            <p:nvPr/>
          </p:nvSpPr>
          <p:spPr>
            <a:xfrm>
              <a:off x="4970345" y="2472125"/>
              <a:ext cx="939577" cy="230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Unity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08서울한강체 L" panose="02020603020101020101" pitchFamily="18" charset="-127"/>
                <a:ea typeface="08서울한강체 L" panose="02020603020101020101" pitchFamily="18" charset="-127"/>
              </a:endParaRPr>
            </a:p>
          </p:txBody>
        </p:sp>
        <p:pic>
          <p:nvPicPr>
            <p:cNvPr id="24" name="Picture 2" descr="https://cdn.discordapp.com/attachments/1124642447922827336/1168171988263653497/wzdlLGb469AfjaUs0dK0cw4P6DnZGh5Hckap0QuMUxSNNdNaYq1VKrtdPtI87y2g5kfZezG6L76WUUjCIIgCIIgCIIgCIIgCIIgCIIgCIIgCIKog38JN6zRZmEMiAAAAABJRU5ErkJggg.png?ex=6550cbf1&amp;is=653e56f1&amp;hm=e493f5f09fe8ca6dcb1954a32838357714b4c2b37d5b60980967ea2d1964196b&amp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4953" y="1662163"/>
              <a:ext cx="714133" cy="714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4" descr="https://cdn.discordapp.com/attachments/1124642447922827336/1168172262218805348/1200px-Font_Awesome_5_brands_github.png?ex=6550cc32&amp;is=653e5732&amp;hm=fac2ade85ca7928e780e1caffe3a94bcfc7f89ab150e0e2a0353a0207b34b86e&amp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989" y="4418756"/>
            <a:ext cx="760588" cy="78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3315271" y="5295469"/>
            <a:ext cx="82475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 err="1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Swit</a:t>
            </a:r>
            <a:endParaRPr lang="ko-KR" dirty="0" err="1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7557388" y="5309655"/>
            <a:ext cx="1172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 err="1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ZBrush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9748462" y="5286249"/>
            <a:ext cx="11722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Visual Studio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pic>
        <p:nvPicPr>
          <p:cNvPr id="29" name="Picture 2" descr="https://cdn.discordapp.com/attachments/1124642447922827336/1168172811903316009/Product-Icon.png?ex=656341b5&amp;is=6550ccb5&amp;hm=7bd0f68e5fea7099ff044f6530889fe51d86ce81abb50196defc5e6cda32e614&amp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048" y="4367863"/>
            <a:ext cx="887094" cy="88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57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05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구현할 기술</a:t>
            </a:r>
            <a:endParaRPr lang="ko-KR" altLang="en-US" sz="2400" dirty="0">
              <a:solidFill>
                <a:srgbClr val="A2272C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255618" y="2143884"/>
            <a:ext cx="782584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5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A* </a:t>
            </a:r>
            <a:r>
              <a:rPr lang="ko-KR" altLang="en-US" sz="25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알고리즘을 이용한 길 </a:t>
            </a:r>
            <a:r>
              <a:rPr lang="ko-KR" altLang="en-US" sz="25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찾기</a:t>
            </a:r>
            <a:endParaRPr lang="en-US" altLang="ko-KR" sz="2500" dirty="0" smtClean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5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50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JPS</a:t>
            </a:r>
            <a:r>
              <a:rPr lang="ko-KR" altLang="en-US" sz="250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알고리즘을 </a:t>
            </a:r>
            <a:r>
              <a:rPr lang="ko-KR" altLang="en-US" sz="25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이용한 길 찾기</a:t>
            </a:r>
            <a:endParaRPr lang="en-US" altLang="ko-KR" sz="2500" dirty="0" smtClean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5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 err="1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쉐이더</a:t>
            </a:r>
            <a:r>
              <a:rPr lang="ko-KR" altLang="en-US" sz="25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</a:t>
            </a:r>
            <a:r>
              <a:rPr lang="ko-KR" altLang="en-US" sz="25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제작</a:t>
            </a:r>
            <a:endParaRPr lang="en-US" altLang="ko-KR" sz="2500" dirty="0" smtClean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5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랜덤 지형 생성</a:t>
            </a:r>
            <a:endParaRPr lang="ko-KR" altLang="en-US" sz="25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5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나만의 맵 만들기</a:t>
            </a:r>
          </a:p>
        </p:txBody>
      </p:sp>
    </p:spTree>
    <p:extLst>
      <p:ext uri="{BB962C8B-B14F-4D97-AF65-F5344CB8AC3E}">
        <p14:creationId xmlns:p14="http://schemas.microsoft.com/office/powerpoint/2010/main" val="315580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07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3924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역할 분담 및 개인별 준비 현황</a:t>
            </a:r>
            <a:endParaRPr lang="ko-KR" altLang="en-US" sz="2400" dirty="0">
              <a:solidFill>
                <a:srgbClr val="A2272C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587289"/>
              </p:ext>
            </p:extLst>
          </p:nvPr>
        </p:nvGraphicFramePr>
        <p:xfrm>
          <a:off x="741728" y="1481442"/>
          <a:ext cx="10886343" cy="44704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878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2878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28781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1114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pc="0" dirty="0" err="1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고선우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pc="0" dirty="0" err="1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박가현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이승희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2296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그래픽 리소스  제작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맵 제작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이펙트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사운드</a:t>
                      </a:r>
                      <a:endParaRPr lang="ko-KR" altLang="en-US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A*</a:t>
                      </a:r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를  이용한 길 찾기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200" spc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JPS</a:t>
                      </a:r>
                      <a:r>
                        <a:rPr lang="ko-KR" altLang="en-US" sz="2200" u="none" spc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알고리즘을 </a:t>
                      </a:r>
                      <a:r>
                        <a:rPr lang="ko-KR" altLang="en-US" sz="2200" u="none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이용한 </a:t>
                      </a:r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길 찾기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 err="1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쉐이더</a:t>
                      </a:r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 제작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랜덤 지형 생성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나만의 맵 만들기</a:t>
                      </a:r>
                      <a:endParaRPr lang="ko-KR" altLang="en-US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125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게임엔진</a:t>
                      </a:r>
                      <a:r>
                        <a:rPr lang="en-US" altLang="ko-KR" sz="22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22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3D</a:t>
                      </a:r>
                      <a:r>
                        <a:rPr lang="en-US" altLang="ko-KR" sz="2200" spc="0" baseline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 </a:t>
                      </a:r>
                      <a:r>
                        <a:rPr lang="ko-KR" altLang="en-US" sz="2200" spc="0" baseline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모델링 </a:t>
                      </a:r>
                      <a:endParaRPr lang="en-US" altLang="ko-KR" sz="2200" spc="0" baseline="0" dirty="0" smtClean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200" spc="0" baseline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3D </a:t>
                      </a:r>
                      <a:r>
                        <a:rPr lang="ko-KR" altLang="en-US" sz="2200" spc="0" baseline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애니메이션</a:t>
                      </a:r>
                      <a:endParaRPr lang="ko-KR" altLang="en-US" sz="22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C++,STL,3D</a:t>
                      </a:r>
                      <a:r>
                        <a:rPr lang="ko-KR" altLang="en-US" sz="22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게임프로그래밍</a:t>
                      </a:r>
                      <a:r>
                        <a:rPr lang="en-US" altLang="ko-KR" sz="22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,</a:t>
                      </a:r>
                      <a:r>
                        <a:rPr lang="ko-KR" altLang="en-US" sz="22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자료구조</a:t>
                      </a:r>
                      <a:r>
                        <a:rPr lang="en-US" altLang="ko-KR" sz="22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,</a:t>
                      </a:r>
                      <a:r>
                        <a:rPr lang="ko-KR" altLang="en-US" sz="22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알고리즘</a:t>
                      </a:r>
                      <a:endParaRPr lang="en-US" altLang="ko-KR" sz="2200" spc="0" dirty="0" smtClean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08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일정</a:t>
            </a:r>
            <a:endParaRPr lang="ko-KR" altLang="en-US" sz="2400" dirty="0">
              <a:solidFill>
                <a:srgbClr val="A2272C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11215" y="96291"/>
            <a:ext cx="8118119" cy="3649232"/>
            <a:chOff x="190151" y="3811787"/>
            <a:chExt cx="7576406" cy="31623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357" y="3811787"/>
              <a:ext cx="7315200" cy="316230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90151" y="5132874"/>
              <a:ext cx="660212" cy="9151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097" y="3808902"/>
            <a:ext cx="7854106" cy="300513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45426" y="2861326"/>
            <a:ext cx="1353811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091097" y="67716"/>
            <a:ext cx="599635" cy="237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9610" y="111525"/>
            <a:ext cx="158729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참고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문헌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35007" y="1120051"/>
            <a:ext cx="11873865" cy="37548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i="0" u="none" strike="noStrike" kern="1200" cap="none" spc="0" normalizeH="0" baseline="0" dirty="0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문서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en-US" altLang="ko-KR" sz="1400" dirty="0">
                <a:latin typeface="08서울한강체 L" panose="02020603020101020101" pitchFamily="18" charset="-127"/>
                <a:ea typeface="08서울한강체 L" panose="02020603020101020101" pitchFamily="18" charset="-127"/>
                <a:hlinkClick r:id="rId2"/>
              </a:rPr>
              <a:t>https://www.vintageisthenewold.com/game-pedia/what-genre-of-game-are-the-most-profitable</a:t>
            </a:r>
            <a:endParaRPr lang="en-US" altLang="ko-KR" sz="14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en-US" altLang="ko-KR" sz="1400" dirty="0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  <a:hlinkClick r:id="rId3"/>
              </a:rPr>
              <a:t>https://www.dooit.co.kr/survey/report/index/193996/2</a:t>
            </a:r>
            <a:r>
              <a:rPr lang="en-US" altLang="ko-KR" sz="1400" dirty="0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 </a:t>
            </a:r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r>
              <a:rPr lang="ko-KR" altLang="en-US" sz="1400" dirty="0">
                <a:latin typeface="08서울한강체 L" panose="02020603020101020101" pitchFamily="18" charset="-127"/>
                <a:ea typeface="08서울한강체 L" panose="02020603020101020101" pitchFamily="18" charset="-127"/>
                <a:hlinkClick r:id="rId4"/>
              </a:rPr>
              <a:t>https://web.archive.org/web/20220804165535</a:t>
            </a:r>
            <a:r>
              <a:rPr lang="ko-KR" altLang="en-US" sz="1400" dirty="0" smtClean="0">
                <a:latin typeface="08서울한강체 L" panose="02020603020101020101" pitchFamily="18" charset="-127"/>
                <a:ea typeface="08서울한강체 L" panose="02020603020101020101" pitchFamily="18" charset="-127"/>
                <a:hlinkClick r:id="rId4"/>
              </a:rPr>
              <a:t>/</a:t>
            </a:r>
            <a:endParaRPr lang="en-US" altLang="ko-KR" sz="1400" dirty="0" smtClean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r>
              <a:rPr lang="ko-KR" altLang="en-US" sz="1400" dirty="0" smtClean="0">
                <a:latin typeface="08서울한강체 L" panose="02020603020101020101" pitchFamily="18" charset="-127"/>
                <a:ea typeface="08서울한강체 L" panose="02020603020101020101" pitchFamily="18" charset="-127"/>
                <a:hlinkClick r:id="rId5"/>
              </a:rPr>
              <a:t>https</a:t>
            </a:r>
            <a:r>
              <a:rPr lang="ko-KR" altLang="en-US" sz="1400" dirty="0">
                <a:latin typeface="08서울한강체 L" panose="02020603020101020101" pitchFamily="18" charset="-127"/>
                <a:ea typeface="08서울한강체 L" panose="02020603020101020101" pitchFamily="18" charset="-127"/>
                <a:hlinkClick r:id="rId5"/>
              </a:rPr>
              <a:t>://</a:t>
            </a:r>
            <a:r>
              <a:rPr lang="ko-KR" altLang="en-US" sz="1400" dirty="0" smtClean="0">
                <a:latin typeface="08서울한강체 L" panose="02020603020101020101" pitchFamily="18" charset="-127"/>
                <a:ea typeface="08서울한강체 L" panose="02020603020101020101" pitchFamily="18" charset="-127"/>
                <a:hlinkClick r:id="rId5"/>
              </a:rPr>
              <a:t>www.gamedeveloper.com/blogs/3-years-of-astroneer-live-a-marketing-comms-post-mortem</a:t>
            </a:r>
            <a:endParaRPr lang="en-US" altLang="ko-KR" sz="1400" dirty="0" smtClean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endParaRPr lang="ko-KR" altLang="en-US" sz="14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endParaRPr lang="en-US" altLang="ko-KR" sz="140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endParaRPr lang="en-US" altLang="ko-KR" sz="140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  <a:p>
            <a:pPr>
              <a:spcBef>
                <a:spcPct val="0"/>
              </a:spcBef>
              <a:defRPr/>
            </a:pPr>
            <a:r>
              <a:rPr lang="ko-KR" altLang="en-US" sz="1400" dirty="0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사진</a:t>
            </a:r>
            <a:endParaRPr lang="en-US" altLang="ko-KR" sz="140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kumimoji="0" lang="ko-KR" altLang="en-US" sz="1400" i="0" u="none" strike="noStrike" kern="1200" cap="none" spc="0" normalizeH="0" baseline="0" dirty="0" err="1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아스트로니어</a:t>
            </a:r>
            <a:r>
              <a:rPr kumimoji="0" lang="ko-KR" altLang="en-US" sz="1400" i="0" u="none" strike="noStrike" kern="1200" cap="none" spc="0" normalizeH="0" baseline="0" dirty="0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 </a:t>
            </a:r>
            <a:endParaRPr kumimoji="0" lang="en-US" altLang="ko-KR" sz="1400" i="0" u="none" strike="noStrike" kern="1200" cap="none" spc="0" normalizeH="0" baseline="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리그 오브 레전드</a:t>
            </a:r>
            <a:endParaRPr lang="en-US" altLang="ko-KR" sz="140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 smtClean="0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유니티</a:t>
            </a:r>
            <a:endParaRPr lang="ko-KR" altLang="en-US" sz="140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스윗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깃허브</a:t>
            </a:r>
            <a:endParaRPr lang="ko-KR" altLang="en-US" sz="140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3d </a:t>
            </a:r>
            <a:r>
              <a:rPr lang="ko-KR" altLang="en-US" sz="1400" dirty="0" err="1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max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zbrush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endParaRPr lang="en-US" altLang="ko-KR" sz="140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345509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590676"/>
            <a:ext cx="12192000" cy="3676649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76431" y="3013501"/>
            <a:ext cx="3129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감사합니다</a:t>
            </a:r>
            <a:r>
              <a:rPr lang="en-US" altLang="ko-KR" sz="4800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  <a:endParaRPr lang="ko-KR" altLang="en-US" sz="48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13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  <a:endParaRPr lang="ko-KR" altLang="en-US" sz="2400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955183" y="1942786"/>
            <a:ext cx="748352" cy="804256"/>
          </a:xfrm>
          <a:prstGeom prst="ellipse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71" y="837157"/>
            <a:ext cx="3978785" cy="3019947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2696135" y="3913845"/>
            <a:ext cx="3942721" cy="103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6781482" y="904875"/>
            <a:ext cx="2287" cy="28923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81482" y="1977798"/>
            <a:ext cx="78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1km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56710" y="3924179"/>
            <a:ext cx="68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1km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2625510" y="3303701"/>
            <a:ext cx="7290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3369533" y="3303700"/>
            <a:ext cx="249046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5859993" y="3303700"/>
            <a:ext cx="7290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590949" y="2877628"/>
            <a:ext cx="7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200m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828311" y="2877627"/>
            <a:ext cx="7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200m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182422" y="2882622"/>
            <a:ext cx="7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00m</a:t>
            </a:r>
          </a:p>
        </p:txBody>
      </p:sp>
      <p:sp>
        <p:nvSpPr>
          <p:cNvPr id="58" name="타원 57"/>
          <p:cNvSpPr/>
          <p:nvPr/>
        </p:nvSpPr>
        <p:spPr>
          <a:xfrm>
            <a:off x="951803" y="5199941"/>
            <a:ext cx="748352" cy="804256"/>
          </a:xfrm>
          <a:prstGeom prst="ellipse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2625510" y="4940350"/>
            <a:ext cx="42491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/>
              <a:t>스폐셜</a:t>
            </a:r>
            <a:r>
              <a:rPr lang="ko-KR" altLang="en-US" sz="2000" dirty="0" smtClean="0"/>
              <a:t> 웨이브</a:t>
            </a:r>
            <a:endParaRPr lang="en-US" altLang="ko-KR" sz="2000" dirty="0" smtClean="0"/>
          </a:p>
          <a:p>
            <a:r>
              <a:rPr lang="en-US" altLang="ko-KR" sz="2000" dirty="0" smtClean="0"/>
              <a:t>4 : </a:t>
            </a:r>
            <a:r>
              <a:rPr lang="ko-KR" altLang="en-US" sz="2000" dirty="0" smtClean="0"/>
              <a:t>대규모 습격</a:t>
            </a:r>
            <a:endParaRPr lang="en-US" altLang="ko-KR" sz="2000" dirty="0" smtClean="0"/>
          </a:p>
          <a:p>
            <a:r>
              <a:rPr lang="en-US" altLang="ko-KR" sz="2000" dirty="0" smtClean="0"/>
              <a:t>7 : </a:t>
            </a:r>
            <a:r>
              <a:rPr lang="ko-KR" altLang="en-US" sz="2000" dirty="0" smtClean="0"/>
              <a:t>대규모 습격 및 중간 보스</a:t>
            </a:r>
            <a:endParaRPr lang="en-US" altLang="ko-KR" sz="2000" dirty="0" smtClean="0"/>
          </a:p>
          <a:p>
            <a:r>
              <a:rPr lang="en-US" altLang="ko-KR" sz="2000" dirty="0" smtClean="0"/>
              <a:t>10 : </a:t>
            </a:r>
            <a:r>
              <a:rPr lang="ko-KR" altLang="en-US" sz="2000" dirty="0" smtClean="0"/>
              <a:t>대규모 습격 및 보스 </a:t>
            </a:r>
            <a:endParaRPr lang="en-US" altLang="ko-KR" sz="2000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맵 크기</a:t>
            </a:r>
            <a:r>
              <a:rPr lang="en-US" altLang="ko-KR" dirty="0" smtClean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웨이브 종류</a:t>
            </a:r>
            <a:endParaRPr lang="ko-KR" altLang="en-US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04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  <a:endParaRPr lang="ko-KR" altLang="en-US" sz="2400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529948"/>
              </p:ext>
            </p:extLst>
          </p:nvPr>
        </p:nvGraphicFramePr>
        <p:xfrm>
          <a:off x="284745" y="1847202"/>
          <a:ext cx="4752768" cy="3344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638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376384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1114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유닛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유닛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229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3</a:t>
                      </a:r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마리씩 생산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</a:t>
                      </a:r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마리씩 생산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51803" y="45243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포탑</a:t>
            </a:r>
            <a:r>
              <a:rPr lang="ko-KR" altLang="en-US" dirty="0" smtClean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종류</a:t>
            </a:r>
            <a:endParaRPr lang="ko-KR" altLang="en-US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533511"/>
              </p:ext>
            </p:extLst>
          </p:nvPr>
        </p:nvGraphicFramePr>
        <p:xfrm>
          <a:off x="5466343" y="1847202"/>
          <a:ext cx="6296166" cy="3344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872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098722">
                  <a:extLst>
                    <a:ext uri="{9D8B030D-6E8A-4147-A177-3AD203B41FA5}">
                      <a16:colId xmlns:a16="http://schemas.microsoft.com/office/drawing/2014/main" val="2665384304"/>
                    </a:ext>
                  </a:extLst>
                </a:gridCol>
                <a:gridCol w="209872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1114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단일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감속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광역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2296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단일 적을 향해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강한 공격</a:t>
                      </a:r>
                      <a:endParaRPr lang="ko-KR" altLang="en-US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사거리가 길다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맞은 적은 </a:t>
                      </a:r>
                      <a:r>
                        <a:rPr lang="ko-KR" altLang="en-US" sz="2200" spc="0" dirty="0" err="1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느려짐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광역 공격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많은 적을 향해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약한 공격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53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  <a:endParaRPr lang="ko-KR" altLang="en-US" sz="2400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1803" y="452436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웨이브에 따른 적 종류</a:t>
            </a:r>
            <a:endParaRPr lang="ko-KR" altLang="en-US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859921"/>
              </p:ext>
            </p:extLst>
          </p:nvPr>
        </p:nvGraphicFramePr>
        <p:xfrm>
          <a:off x="387374" y="2301350"/>
          <a:ext cx="11366930" cy="2930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6693">
                  <a:extLst>
                    <a:ext uri="{9D8B030D-6E8A-4147-A177-3AD203B41FA5}">
                      <a16:colId xmlns:a16="http://schemas.microsoft.com/office/drawing/2014/main" val="244516298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1795203584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806086567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3864537300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4221901070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3291661228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1314132643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4249279506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3929177898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1956956988"/>
                    </a:ext>
                  </a:extLst>
                </a:gridCol>
              </a:tblGrid>
              <a:tr h="77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1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3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4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5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6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7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8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9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 smtClean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10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159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</a:t>
                      </a:r>
                      <a:r>
                        <a:rPr lang="ko-KR" altLang="en-US" sz="1800" spc="0" baseline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 </a:t>
                      </a:r>
                      <a:r>
                        <a:rPr lang="en-US" altLang="ko-KR" sz="1800" spc="0" baseline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8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8</a:t>
                      </a:r>
                      <a:r>
                        <a:rPr lang="ko-KR" altLang="en-US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4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12</a:t>
                      </a:r>
                    </a:p>
                    <a:p>
                      <a:pPr algn="ctr" latinLnBrk="1"/>
                      <a:r>
                        <a:rPr lang="ko-KR" altLang="en-US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8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ko-KR" altLang="en-US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16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24</a:t>
                      </a:r>
                    </a:p>
                    <a:p>
                      <a:pPr algn="ctr" latinLnBrk="1"/>
                      <a:r>
                        <a:rPr lang="ko-KR" altLang="en-US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20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ko-KR" altLang="en-US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24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중간보스 </a:t>
                      </a:r>
                      <a:endParaRPr lang="en-US" altLang="ko-KR" sz="1800" spc="0" dirty="0" smtClean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36</a:t>
                      </a:r>
                    </a:p>
                    <a:p>
                      <a:pPr algn="ctr" latinLnBrk="1"/>
                      <a:r>
                        <a:rPr lang="ko-KR" altLang="en-US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28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40</a:t>
                      </a:r>
                    </a:p>
                    <a:p>
                      <a:pPr algn="ctr" latinLnBrk="1"/>
                      <a:r>
                        <a:rPr lang="ko-KR" altLang="en-US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32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44</a:t>
                      </a:r>
                    </a:p>
                    <a:p>
                      <a:pPr algn="ctr" latinLnBrk="1"/>
                      <a:r>
                        <a:rPr lang="ko-KR" altLang="en-US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36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보스</a:t>
                      </a:r>
                      <a:endParaRPr lang="en-US" altLang="ko-KR" sz="1800" spc="0" dirty="0" smtClean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52</a:t>
                      </a:r>
                      <a:r>
                        <a:rPr lang="ko-KR" altLang="en-US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 smtClean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44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14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4800" y="242888"/>
            <a:ext cx="11582400" cy="637222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42573" y="1859891"/>
            <a:ext cx="1301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04800" y="242888"/>
            <a:ext cx="1737773" cy="161700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042573" y="2857396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01 </a:t>
            </a:r>
            <a:r>
              <a:rPr lang="ko-KR" altLang="en-US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시장 환경</a:t>
            </a:r>
            <a:endParaRPr lang="ko-KR" altLang="en-US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42573" y="3614307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02 </a:t>
            </a:r>
            <a:r>
              <a:rPr lang="ko-KR" altLang="en-US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게임 소개</a:t>
            </a:r>
            <a:endParaRPr lang="ko-KR" altLang="en-US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42573" y="4430895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03 </a:t>
            </a:r>
            <a:r>
              <a:rPr lang="ko-KR" altLang="en-US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타 게임과의 차이</a:t>
            </a:r>
            <a:endParaRPr lang="ko-KR" altLang="en-US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42573" y="5230616"/>
            <a:ext cx="1669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04 </a:t>
            </a:r>
            <a:r>
              <a:rPr lang="ko-KR" altLang="en-US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개발 환경</a:t>
            </a:r>
            <a:endParaRPr lang="ko-KR" altLang="en-US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38446" y="2857396"/>
            <a:ext cx="1866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05 </a:t>
            </a:r>
            <a:r>
              <a:rPr lang="ko-KR" altLang="en-US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구현할 기술</a:t>
            </a:r>
            <a:endParaRPr lang="ko-KR" altLang="en-US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38446" y="3614307"/>
            <a:ext cx="3658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06 </a:t>
            </a:r>
            <a:r>
              <a:rPr lang="ko-KR" altLang="en-US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역할 분담 및 개인 별 준비 현황</a:t>
            </a:r>
            <a:endParaRPr lang="ko-KR" altLang="en-US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38446" y="4430895"/>
            <a:ext cx="116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07 </a:t>
            </a:r>
            <a:r>
              <a:rPr lang="ko-KR" altLang="en-US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일정</a:t>
            </a:r>
            <a:endParaRPr lang="ko-KR" altLang="en-US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8446" y="5230616"/>
            <a:ext cx="16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08 </a:t>
            </a:r>
            <a:r>
              <a:rPr lang="ko-KR" altLang="en-US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참고 문헌</a:t>
            </a:r>
            <a:endParaRPr lang="ko-KR" altLang="en-US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39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01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시장 환경</a:t>
            </a:r>
            <a:endParaRPr lang="ko-KR" altLang="en-US" sz="2400" dirty="0">
              <a:solidFill>
                <a:srgbClr val="A2272C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372392" y="5633934"/>
            <a:ext cx="11608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최근의  통계에서  보듯이 시뮬레이션 장르는  다른 장르에  비해  </a:t>
            </a:r>
            <a:r>
              <a:rPr lang="ko-KR" altLang="en-US" sz="2000" b="1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높은  수익률</a:t>
            </a:r>
            <a:r>
              <a:rPr lang="ko-KR" altLang="en-US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을  보인다</a:t>
            </a:r>
            <a:r>
              <a:rPr lang="en-US" altLang="ko-KR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</a:p>
          <a:p>
            <a:r>
              <a:rPr lang="ko-KR" altLang="en-US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시장의  </a:t>
            </a:r>
            <a:r>
              <a:rPr lang="ko-KR" altLang="en-US" sz="2000" b="1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일시적인  변동</a:t>
            </a:r>
            <a:r>
              <a:rPr lang="ko-KR" altLang="en-US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이  보이지만</a:t>
            </a:r>
            <a:r>
              <a:rPr lang="en-US" altLang="ko-KR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,   </a:t>
            </a:r>
            <a:r>
              <a:rPr lang="ko-KR" altLang="en-US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장기적으로는  시뮬레이션  게임이  높은  관심을  받고  지속적으로  </a:t>
            </a:r>
            <a:endParaRPr lang="en-US" altLang="ko-KR" sz="2000" dirty="0" smtClean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r>
              <a:rPr lang="ko-KR" altLang="en-US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성장할  것으로  판단된다</a:t>
            </a:r>
            <a:r>
              <a:rPr lang="en-US" altLang="ko-KR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4" y="1438517"/>
            <a:ext cx="10526868" cy="366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0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01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시장 환경</a:t>
            </a:r>
            <a:endParaRPr lang="ko-KR" altLang="en-US" sz="2400" dirty="0">
              <a:solidFill>
                <a:srgbClr val="A2272C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372392" y="5633934"/>
            <a:ext cx="11608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최근의  통계에서  보듯이 시뮬레이션 장르는  다른 장르에  비해  </a:t>
            </a:r>
            <a:r>
              <a:rPr lang="ko-KR" altLang="en-US" sz="2000" b="1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높은  수익률</a:t>
            </a:r>
            <a:r>
              <a:rPr lang="ko-KR" altLang="en-US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을  보인다</a:t>
            </a:r>
            <a:r>
              <a:rPr lang="en-US" altLang="ko-KR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</a:p>
          <a:p>
            <a:r>
              <a:rPr lang="ko-KR" altLang="en-US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시장의  </a:t>
            </a:r>
            <a:r>
              <a:rPr lang="ko-KR" altLang="en-US" sz="2000" b="1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일시적인  변동</a:t>
            </a:r>
            <a:r>
              <a:rPr lang="ko-KR" altLang="en-US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이  보이지만</a:t>
            </a:r>
            <a:r>
              <a:rPr lang="en-US" altLang="ko-KR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,   </a:t>
            </a:r>
            <a:r>
              <a:rPr lang="ko-KR" altLang="en-US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장기적으로는  시뮬레이션  게임이  높은  관심을  받고  지속적으로  </a:t>
            </a:r>
            <a:endParaRPr lang="en-US" altLang="ko-KR" sz="2000" dirty="0" smtClean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r>
              <a:rPr lang="ko-KR" altLang="en-US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성장할  것으로  판단된다</a:t>
            </a:r>
            <a:r>
              <a:rPr lang="en-US" altLang="ko-KR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74783" y="1362894"/>
            <a:ext cx="12003608" cy="4159940"/>
            <a:chOff x="91439" y="1506422"/>
            <a:chExt cx="12020906" cy="38906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" y="1514407"/>
              <a:ext cx="5822501" cy="336045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941" y="1506422"/>
              <a:ext cx="6198404" cy="336844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314329-C635-4D26-B07F-D3530E7FDACB}"/>
                </a:ext>
              </a:extLst>
            </p:cNvPr>
            <p:cNvSpPr txBox="1"/>
            <p:nvPr/>
          </p:nvSpPr>
          <p:spPr>
            <a:xfrm>
              <a:off x="2225874" y="5051603"/>
              <a:ext cx="1759744" cy="345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시뮬레이션  장르</a:t>
              </a:r>
              <a:endPara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14329-C635-4D26-B07F-D3530E7FDACB}"/>
                </a:ext>
              </a:extLst>
            </p:cNvPr>
            <p:cNvSpPr txBox="1"/>
            <p:nvPr/>
          </p:nvSpPr>
          <p:spPr>
            <a:xfrm>
              <a:off x="8524868" y="5051603"/>
              <a:ext cx="1209122" cy="345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전략  장르</a:t>
              </a:r>
              <a:endPara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5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87" y="676289"/>
            <a:ext cx="5324708" cy="52312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게임 소개</a:t>
            </a:r>
            <a:endParaRPr lang="ko-KR" altLang="en-US" sz="2400" dirty="0">
              <a:solidFill>
                <a:srgbClr val="A2272C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229" y="837157"/>
            <a:ext cx="4680975" cy="46809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0" y="5746682"/>
            <a:ext cx="5540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필드에 있는 자원을 직접 </a:t>
            </a:r>
            <a:r>
              <a:rPr lang="ko-KR" altLang="en-US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채취해서</a:t>
            </a:r>
            <a:endParaRPr lang="en-US" altLang="ko-KR" dirty="0" smtClean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보유한 자원을 이용해 기지를 업그레이드 </a:t>
            </a:r>
            <a:r>
              <a:rPr lang="ko-KR" altLang="en-US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시킨다</a:t>
            </a:r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5755602" y="5746682"/>
            <a:ext cx="633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적의 공격을 방어하는 </a:t>
            </a:r>
            <a:r>
              <a:rPr lang="ko-KR" altLang="en-US" dirty="0" err="1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포탑</a:t>
            </a:r>
            <a:r>
              <a:rPr lang="en-US" altLang="ko-KR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,</a:t>
            </a:r>
            <a:r>
              <a:rPr lang="ko-KR" altLang="en-US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적을 공격하는 </a:t>
            </a:r>
            <a:r>
              <a:rPr lang="ko-KR" altLang="en-US" dirty="0" err="1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포탑을</a:t>
            </a:r>
            <a:r>
              <a:rPr lang="ko-KR" altLang="en-US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건설해</a:t>
            </a:r>
            <a:endParaRPr lang="en-US" altLang="ko-KR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algn="ctr"/>
            <a:r>
              <a:rPr lang="en-US" altLang="ko-KR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10</a:t>
            </a:r>
            <a:r>
              <a:rPr lang="ko-KR" altLang="en-US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웨이브를 </a:t>
            </a:r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버티거나 적의 기지를 파괴하면 승리한다</a:t>
            </a:r>
            <a:r>
              <a:rPr lang="en-US" altLang="ko-KR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20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게임 소개</a:t>
            </a:r>
            <a:endParaRPr lang="ko-KR" altLang="en-US" sz="2400" dirty="0">
              <a:solidFill>
                <a:srgbClr val="A2272C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800" y="2009306"/>
            <a:ext cx="6718105" cy="3723865"/>
            <a:chOff x="1809997" y="1349130"/>
            <a:chExt cx="11365136" cy="5706465"/>
          </a:xfrm>
        </p:grpSpPr>
        <p:grpSp>
          <p:nvGrpSpPr>
            <p:cNvPr id="10" name="그룹 9"/>
            <p:cNvGrpSpPr/>
            <p:nvPr/>
          </p:nvGrpSpPr>
          <p:grpSpPr>
            <a:xfrm>
              <a:off x="1809997" y="1349130"/>
              <a:ext cx="11365136" cy="5706465"/>
              <a:chOff x="1834935" y="1232752"/>
              <a:chExt cx="11365136" cy="570646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18042" y="1232752"/>
                <a:ext cx="7063145" cy="433915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314329-C635-4D26-B07F-D3530E7FDACB}"/>
                  </a:ext>
                </a:extLst>
              </p:cNvPr>
              <p:cNvSpPr txBox="1"/>
              <p:nvPr/>
            </p:nvSpPr>
            <p:spPr>
              <a:xfrm>
                <a:off x="1834935" y="5854450"/>
                <a:ext cx="11365136" cy="108476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2000" dirty="0" smtClean="0"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게임이 시작되면 동서남북으로 적의 기지가 생성되며</a:t>
                </a:r>
                <a:endParaRPr lang="en-US" altLang="ko-KR" sz="2000" dirty="0" smtClean="0"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  <a:p>
                <a:pPr algn="ctr"/>
                <a:r>
                  <a:rPr lang="ko-KR" altLang="en-US" sz="2000" dirty="0" smtClean="0"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웨이브가 오는 시간이 표시된다</a:t>
                </a:r>
                <a:r>
                  <a:rPr lang="en-US" altLang="ko-KR" sz="2000" dirty="0" smtClean="0"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.</a:t>
                </a:r>
                <a:endParaRPr lang="ko-KR" altLang="en-US" sz="2000" dirty="0"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274" y="1349130"/>
              <a:ext cx="2362200" cy="1352550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6607501" y="1488790"/>
            <a:ext cx="5387237" cy="4185329"/>
            <a:chOff x="6639764" y="1036670"/>
            <a:chExt cx="4874156" cy="34746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314329-C635-4D26-B07F-D3530E7FDACB}"/>
                </a:ext>
              </a:extLst>
            </p:cNvPr>
            <p:cNvSpPr txBox="1"/>
            <p:nvPr/>
          </p:nvSpPr>
          <p:spPr>
            <a:xfrm>
              <a:off x="6639764" y="3923619"/>
              <a:ext cx="4874156" cy="58768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2000" dirty="0" smtClean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10</a:t>
              </a:r>
              <a:r>
                <a:rPr lang="ko-KR" altLang="en-US" sz="2000" dirty="0" smtClean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웨이브까지 있으며</a:t>
              </a:r>
              <a:endParaRPr lang="en-US" altLang="ko-KR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endParaRPr>
            </a:p>
            <a:p>
              <a:pPr algn="ctr"/>
              <a:r>
                <a:rPr lang="en-US" altLang="ko-KR" sz="2000" dirty="0" smtClean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4,7,10</a:t>
              </a:r>
              <a:r>
                <a:rPr lang="ko-KR" altLang="en-US" sz="2000" dirty="0" smtClean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웨이브는 스페셜웨이브가 온다</a:t>
              </a:r>
              <a:r>
                <a:rPr lang="en-US" altLang="ko-KR" sz="2000" dirty="0" smtClean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.</a:t>
              </a:r>
              <a:r>
                <a:rPr lang="ko-KR" altLang="en-US" sz="2000" dirty="0" smtClean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 </a:t>
              </a:r>
              <a:endPara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6423" y="1036670"/>
              <a:ext cx="3780837" cy="2881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996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게임 소개</a:t>
            </a:r>
            <a:endParaRPr lang="ko-KR" altLang="en-US" sz="2400" dirty="0">
              <a:solidFill>
                <a:srgbClr val="A2272C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5708953" y="2271451"/>
            <a:ext cx="613668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적은 </a:t>
            </a:r>
            <a:r>
              <a:rPr lang="ko-KR" altLang="en-US" sz="2000" dirty="0" err="1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웨이브마다</a:t>
            </a:r>
            <a:r>
              <a:rPr lang="ko-KR" altLang="en-US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생성된다</a:t>
            </a:r>
            <a:r>
              <a:rPr lang="en-US" altLang="ko-KR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</a:p>
          <a:p>
            <a:pPr algn="ctr"/>
            <a:r>
              <a:rPr lang="ko-KR" altLang="en-US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공격포탑에서 나오는 유닛은 일정 시간마다 </a:t>
            </a:r>
            <a:endParaRPr lang="en-US" altLang="ko-KR" sz="2000" dirty="0" smtClean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생성되며 자동으로 적의 기지로 이동하여 공격한다</a:t>
            </a:r>
            <a:r>
              <a:rPr lang="en-US" altLang="ko-KR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  <a:endParaRPr lang="ko-KR" altLang="en-US" sz="20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216840" y="5026691"/>
            <a:ext cx="535920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10</a:t>
            </a:r>
            <a:r>
              <a:rPr lang="ko-KR" altLang="en-US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웨이브까지 적의 공격을 버티거나</a:t>
            </a:r>
            <a:endParaRPr lang="en-US" altLang="ko-KR" sz="2000" dirty="0" smtClean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적의 모든 기지를 파괴하면 승리한다</a:t>
            </a:r>
            <a:endParaRPr lang="ko-KR" altLang="en-US" sz="20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1" y="1123474"/>
            <a:ext cx="5481276" cy="28749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3798366"/>
            <a:ext cx="4616153" cy="26933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5054061" y="3798366"/>
            <a:ext cx="713793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웨이브 중에도 자원 채취 및 건설</a:t>
            </a:r>
            <a:r>
              <a:rPr lang="en-US" altLang="ko-KR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, </a:t>
            </a:r>
            <a:r>
              <a:rPr lang="ko-KR" altLang="en-US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연구 등의 행동이 가능하다</a:t>
            </a:r>
            <a:r>
              <a:rPr lang="en-US" altLang="ko-KR" sz="2000" dirty="0" smtClean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  <a:endParaRPr lang="ko-KR" altLang="en-US" sz="20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01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게임 소개</a:t>
            </a:r>
            <a:endParaRPr lang="ko-KR" altLang="en-US" sz="2400" dirty="0">
              <a:solidFill>
                <a:srgbClr val="A2272C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29610" y="1445342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게임 시작</a:t>
            </a:r>
            <a:endParaRPr lang="en-US" altLang="ko-KR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30474" y="1445342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자원 채취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331337" y="1445342"/>
            <a:ext cx="2108791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포탑</a:t>
            </a:r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건설 및 연구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832626" y="1445342"/>
            <a:ext cx="2336102" cy="747252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일정 시간 후 방어</a:t>
            </a:r>
          </a:p>
        </p:txBody>
      </p:sp>
      <p:sp>
        <p:nvSpPr>
          <p:cNvPr id="18" name="다이아몬드 17"/>
          <p:cNvSpPr/>
          <p:nvPr/>
        </p:nvSpPr>
        <p:spPr>
          <a:xfrm>
            <a:off x="6453061" y="3193783"/>
            <a:ext cx="3015404" cy="1238899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10</a:t>
            </a:r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웨이브 후</a:t>
            </a:r>
            <a:endParaRPr lang="en-US" altLang="ko-KR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생존 및 섬멸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182250" y="5105069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승리</a:t>
            </a:r>
            <a:endParaRPr lang="en-US" altLang="ko-KR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023638" y="3439606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패배</a:t>
            </a:r>
            <a:endParaRPr lang="en-US" altLang="ko-KR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cxnSp>
        <p:nvCxnSpPr>
          <p:cNvPr id="22" name="직선 화살표 연결선 21"/>
          <p:cNvCxnSpPr>
            <a:stCxn id="18" idx="2"/>
            <a:endCxn id="19" idx="0"/>
          </p:cNvCxnSpPr>
          <p:nvPr/>
        </p:nvCxnSpPr>
        <p:spPr>
          <a:xfrm>
            <a:off x="7978692" y="4432682"/>
            <a:ext cx="8966" cy="67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63295" y="342167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No</a:t>
            </a:r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04324" y="3448571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No</a:t>
            </a:r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2435" y="458652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Yes</a:t>
            </a:r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39223" y="2210129"/>
            <a:ext cx="2678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방어 중 자원 채취 및 </a:t>
            </a:r>
            <a:r>
              <a:rPr lang="ko-KR" altLang="en-US" sz="1600" dirty="0" err="1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건설가능</a:t>
            </a:r>
            <a:endParaRPr lang="ko-KR" altLang="en-US" sz="16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cxnSp>
        <p:nvCxnSpPr>
          <p:cNvPr id="8" name="직선 화살표 연결선 7"/>
          <p:cNvCxnSpPr>
            <a:stCxn id="10" idx="3"/>
            <a:endCxn id="11" idx="1"/>
          </p:cNvCxnSpPr>
          <p:nvPr/>
        </p:nvCxnSpPr>
        <p:spPr>
          <a:xfrm>
            <a:off x="1976284" y="1818968"/>
            <a:ext cx="354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1" idx="3"/>
            <a:endCxn id="12" idx="1"/>
          </p:cNvCxnSpPr>
          <p:nvPr/>
        </p:nvCxnSpPr>
        <p:spPr>
          <a:xfrm>
            <a:off x="3977148" y="1818968"/>
            <a:ext cx="354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2" idx="3"/>
            <a:endCxn id="13" idx="1"/>
          </p:cNvCxnSpPr>
          <p:nvPr/>
        </p:nvCxnSpPr>
        <p:spPr>
          <a:xfrm>
            <a:off x="6440128" y="1818968"/>
            <a:ext cx="392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6" idx="2"/>
            <a:endCxn id="18" idx="0"/>
          </p:cNvCxnSpPr>
          <p:nvPr/>
        </p:nvCxnSpPr>
        <p:spPr>
          <a:xfrm flipH="1">
            <a:off x="7960763" y="2548683"/>
            <a:ext cx="17929" cy="645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8" idx="3"/>
            <a:endCxn id="20" idx="1"/>
          </p:cNvCxnSpPr>
          <p:nvPr/>
        </p:nvCxnSpPr>
        <p:spPr>
          <a:xfrm flipV="1">
            <a:off x="9468465" y="3813232"/>
            <a:ext cx="5551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 flipV="1">
            <a:off x="3198663" y="3813232"/>
            <a:ext cx="3262713" cy="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3192054" y="2192594"/>
            <a:ext cx="6609" cy="1620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05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타 게임과의 차이점</a:t>
            </a:r>
            <a:endParaRPr lang="ko-KR" altLang="en-US" sz="2400" dirty="0">
              <a:solidFill>
                <a:srgbClr val="A2272C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77800" y="1373448"/>
            <a:ext cx="6100618" cy="5176982"/>
            <a:chOff x="548466" y="1297466"/>
            <a:chExt cx="5344160" cy="445008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4880E38-0FAA-4438-8AB2-6699E31A94C1}"/>
                </a:ext>
              </a:extLst>
            </p:cNvPr>
            <p:cNvGrpSpPr/>
            <p:nvPr/>
          </p:nvGrpSpPr>
          <p:grpSpPr>
            <a:xfrm>
              <a:off x="548466" y="1297466"/>
              <a:ext cx="5344160" cy="4450080"/>
              <a:chOff x="548466" y="1297466"/>
              <a:chExt cx="5344160" cy="4450080"/>
            </a:xfrm>
          </p:grpSpPr>
          <p:sp>
            <p:nvSpPr>
              <p:cNvPr id="17" name="사각형: 둥근 모서리 1">
                <a:extLst>
                  <a:ext uri="{FF2B5EF4-FFF2-40B4-BE49-F238E27FC236}">
                    <a16:creationId xmlns:a16="http://schemas.microsoft.com/office/drawing/2014/main" id="{88DAF014-91EB-46ED-A066-52758E9E050B}"/>
                  </a:ext>
                </a:extLst>
              </p:cNvPr>
              <p:cNvSpPr/>
              <p:nvPr/>
            </p:nvSpPr>
            <p:spPr>
              <a:xfrm>
                <a:off x="548466" y="1297466"/>
                <a:ext cx="5344160" cy="4450080"/>
              </a:xfrm>
              <a:prstGeom prst="roundRect">
                <a:avLst>
                  <a:gd name="adj" fmla="val 12329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A593D5-501E-457D-A8CA-AB659DA69256}"/>
                  </a:ext>
                </a:extLst>
              </p:cNvPr>
              <p:cNvSpPr txBox="1"/>
              <p:nvPr/>
            </p:nvSpPr>
            <p:spPr>
              <a:xfrm>
                <a:off x="2682664" y="2043885"/>
                <a:ext cx="2122925" cy="449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 err="1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아스트로니어</a:t>
                </a:r>
                <a:endParaRPr lang="ko-KR" altLang="en-US" sz="2800" dirty="0">
                  <a:solidFill>
                    <a:schemeClr val="bg1"/>
                  </a:solidFill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27385C-4021-4E81-9927-7001CEA3757F}"/>
                  </a:ext>
                </a:extLst>
              </p:cNvPr>
              <p:cNvSpPr txBox="1"/>
              <p:nvPr/>
            </p:nvSpPr>
            <p:spPr>
              <a:xfrm>
                <a:off x="548466" y="2992644"/>
                <a:ext cx="5344160" cy="2079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지표면</a:t>
                </a:r>
                <a:r>
                  <a:rPr lang="en-US" altLang="ko-KR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/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지하의 자원을 채취하여 발전하는 것이 주 목적</a:t>
                </a:r>
                <a:endParaRPr lang="en-US" altLang="ko-KR" dirty="0">
                  <a:solidFill>
                    <a:schemeClr val="bg1"/>
                  </a:solidFill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자원을 이용해 설비를 건설하여 기지의 기능을 발전</a:t>
                </a:r>
                <a:endParaRPr lang="en-US" altLang="ko-KR" dirty="0">
                  <a:solidFill>
                    <a:schemeClr val="bg1"/>
                  </a:solidFill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도구 제작 및 생물 연구를 통해 상위 도구</a:t>
                </a:r>
                <a:r>
                  <a:rPr lang="en-US" altLang="ko-KR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건물을 해금하는 등 생존과 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탐색</a:t>
                </a:r>
                <a:endParaRPr lang="en-US" altLang="ko-KR" dirty="0" smtClean="0">
                  <a:solidFill>
                    <a:schemeClr val="bg1"/>
                  </a:solidFill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endParaRPr lang="en-US" altLang="ko-KR" dirty="0">
                  <a:solidFill>
                    <a:schemeClr val="bg1"/>
                  </a:solidFill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b="1" dirty="0" smtClean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-&gt; </a:t>
                </a:r>
                <a:r>
                  <a:rPr lang="ko-KR" altLang="en-US" b="1" dirty="0" smtClean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확실한 목표가 없다</a:t>
                </a:r>
                <a:r>
                  <a:rPr lang="en-US" altLang="ko-KR" b="1" dirty="0" smtClean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.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b="1" dirty="0" smtClean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-&gt; </a:t>
                </a:r>
                <a:r>
                  <a:rPr lang="ko-KR" altLang="en-US" b="1" dirty="0" smtClean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생존 게임인데 위기감이 없다</a:t>
                </a:r>
                <a:r>
                  <a:rPr lang="en-US" altLang="ko-KR" b="1" dirty="0" smtClean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.</a:t>
                </a:r>
              </a:p>
            </p:txBody>
          </p:sp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926" y="1592469"/>
              <a:ext cx="1295893" cy="1295893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262" y="1036670"/>
            <a:ext cx="5652924" cy="318192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806" y="4314304"/>
            <a:ext cx="1616481" cy="243920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1116" y="4314305"/>
            <a:ext cx="1607006" cy="243920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7817" y="5029200"/>
            <a:ext cx="6029036" cy="673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40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2756</TotalTime>
  <Words>574</Words>
  <Application>Microsoft Office PowerPoint</Application>
  <PresentationFormat>와이드스크린</PresentationFormat>
  <Paragraphs>211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08서울한강체 M</vt:lpstr>
      <vt:lpstr>맑은 고딕</vt:lpstr>
      <vt:lpstr>08서울한강체 L</vt:lpstr>
      <vt:lpstr>마루 부리 Beta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고 하늘</cp:lastModifiedBy>
  <cp:revision>69</cp:revision>
  <dcterms:created xsi:type="dcterms:W3CDTF">2018-07-07T15:21:19Z</dcterms:created>
  <dcterms:modified xsi:type="dcterms:W3CDTF">2023-11-27T11:37:09Z</dcterms:modified>
</cp:coreProperties>
</file>